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38"/>
  </p:notesMasterIdLst>
  <p:sldIdLst>
    <p:sldId id="256" r:id="rId4"/>
    <p:sldId id="259" r:id="rId5"/>
    <p:sldId id="260" r:id="rId6"/>
    <p:sldId id="257" r:id="rId7"/>
    <p:sldId id="270" r:id="rId8"/>
    <p:sldId id="261" r:id="rId9"/>
    <p:sldId id="269" r:id="rId10"/>
    <p:sldId id="268" r:id="rId11"/>
    <p:sldId id="262" r:id="rId12"/>
    <p:sldId id="263" r:id="rId13"/>
    <p:sldId id="265" r:id="rId14"/>
    <p:sldId id="275" r:id="rId15"/>
    <p:sldId id="276" r:id="rId16"/>
    <p:sldId id="279" r:id="rId17"/>
    <p:sldId id="280" r:id="rId18"/>
    <p:sldId id="281" r:id="rId19"/>
    <p:sldId id="271" r:id="rId20"/>
    <p:sldId id="282" r:id="rId21"/>
    <p:sldId id="283" r:id="rId22"/>
    <p:sldId id="284" r:id="rId23"/>
    <p:sldId id="28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87" r:id="rId33"/>
    <p:sldId id="264" r:id="rId34"/>
    <p:sldId id="266" r:id="rId35"/>
    <p:sldId id="273" r:id="rId36"/>
    <p:sldId id="27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29E45-94D7-4682-BD76-656DE3FCB999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88D81-B12F-4EA9-9A8E-BDB1D297D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77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88D81-B12F-4EA9-9A8E-BDB1D297D8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7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960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7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640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76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73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131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16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06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33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00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86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64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112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160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94027C-31CC-465B-B29C-20C737F278B4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6405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6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053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063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134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4810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8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560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4019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32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142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683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16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94027C-31CC-465B-B29C-20C737F278B4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6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0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46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4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17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23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F594A-1477-4417-A553-6CBB8C5ACA51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2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58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9/24/2012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edmunds.com/media/editorial/viewpoints/speed/speedlimit.500.jpg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dwd.state.wi.us/dwd/DWDHistory/images/child_labor_sml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36081"/>
            <a:ext cx="7772400" cy="1470025"/>
          </a:xfrm>
        </p:spPr>
        <p:txBody>
          <a:bodyPr/>
          <a:lstStyle/>
          <a:p>
            <a:r>
              <a:rPr lang="en-US" dirty="0" smtClean="0"/>
              <a:t>Government?</a:t>
            </a:r>
            <a:endParaRPr lang="en-US" dirty="0"/>
          </a:p>
        </p:txBody>
      </p:sp>
      <p:pic>
        <p:nvPicPr>
          <p:cNvPr id="1026" name="Picture 2" descr="http://0.tqn.com/d/politicalhumor/1/0/w/6/3/demotivational-govern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33944"/>
            <a:ext cx="7315200" cy="510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7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927"/>
            <a:ext cx="8229600" cy="1143000"/>
          </a:xfrm>
        </p:spPr>
        <p:txBody>
          <a:bodyPr/>
          <a:lstStyle/>
          <a:p>
            <a:r>
              <a:rPr lang="en-US" dirty="0" smtClean="0"/>
              <a:t>The proper role of government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200" y="1295400"/>
            <a:ext cx="44196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Good Governments</a:t>
            </a:r>
            <a:r>
              <a:rPr lang="en-US" b="1" dirty="0" smtClean="0"/>
              <a:t>:</a:t>
            </a:r>
            <a:endParaRPr lang="en-US" b="1" u="sng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Protect citizens – </a:t>
            </a:r>
            <a:r>
              <a:rPr lang="en-US" dirty="0" smtClean="0"/>
              <a:t>be able to defend its citizens from enemies beyond its borders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Keep order </a:t>
            </a:r>
            <a:r>
              <a:rPr lang="en-US" dirty="0" smtClean="0"/>
              <a:t>– make it so institutions can function safely and bring justice to law breakers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Provide public goods and services </a:t>
            </a:r>
            <a:r>
              <a:rPr lang="en-US" dirty="0" smtClean="0"/>
              <a:t>– offer facilities and services that serve the needs and wants of its citizens</a:t>
            </a:r>
            <a:endParaRPr lang="en-US" b="1" dirty="0" smtClean="0"/>
          </a:p>
          <a:p>
            <a:endParaRPr lang="en-US" b="1" dirty="0"/>
          </a:p>
        </p:txBody>
      </p:sp>
      <p:pic>
        <p:nvPicPr>
          <p:cNvPr id="6146" name="Picture 2" descr="http://standupforamerica.files.wordpress.com/2010/07/arguing-government-r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33600"/>
            <a:ext cx="4533900" cy="282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8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Keeping Order</a:t>
            </a:r>
            <a:endParaRPr lang="en-US" sz="60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Government has </a:t>
            </a:r>
            <a:r>
              <a:rPr lang="en-US" dirty="0"/>
              <a:t>a responsibility to keep its citizens and their property safe and secure.</a:t>
            </a:r>
          </a:p>
          <a:p>
            <a:r>
              <a:rPr lang="en-US" dirty="0" smtClean="0"/>
              <a:t>Who </a:t>
            </a:r>
            <a:r>
              <a:rPr lang="en-US" dirty="0"/>
              <a:t>and what do citizens need protection from?</a:t>
            </a:r>
          </a:p>
          <a:p>
            <a:endParaRPr lang="en-US" dirty="0"/>
          </a:p>
        </p:txBody>
      </p:sp>
      <p:pic>
        <p:nvPicPr>
          <p:cNvPr id="3" name="Picture 26" descr="http://www.foxnews.com/photo_essay/photoessay_580_images/090205_katrina_bush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44577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1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How is the government keeping order here?</a:t>
            </a:r>
            <a:endParaRPr lang="en-US" sz="6000" dirty="0">
              <a:latin typeface="Britannic Bold" pitchFamily="34" charset="0"/>
            </a:endParaRPr>
          </a:p>
        </p:txBody>
      </p:sp>
      <p:pic>
        <p:nvPicPr>
          <p:cNvPr id="4" name="Picture 11" descr="http://pao.navair.navy.mil/press_releases/documents/Pax%20police%20name%20station's%20top%20co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393562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37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endParaRPr lang="en-US" sz="6000" dirty="0">
              <a:latin typeface="Britannic Bold" pitchFamily="34" charset="0"/>
            </a:endParaRPr>
          </a:p>
        </p:txBody>
      </p:sp>
      <p:pic>
        <p:nvPicPr>
          <p:cNvPr id="3" name="Picture 1038" descr="http://www.foxnews.com/photo_essay/photoessay_577_images/090105_katrina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4163"/>
            <a:ext cx="7924800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7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endParaRPr lang="en-US" sz="6000" dirty="0">
              <a:latin typeface="Britannic Bold" pitchFamily="34" charset="0"/>
            </a:endParaRPr>
          </a:p>
        </p:txBody>
      </p:sp>
      <p:pic>
        <p:nvPicPr>
          <p:cNvPr id="3" name="Picture 14" descr="http://www.foxnews.com/photo_essay/photoessay_577_images/090105_katrin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5275"/>
            <a:ext cx="8001000" cy="622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3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Keeping Order?</a:t>
            </a:r>
          </a:p>
        </p:txBody>
      </p:sp>
      <p:pic>
        <p:nvPicPr>
          <p:cNvPr id="6" name="Picture 7" descr="f-1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2" y="1400076"/>
            <a:ext cx="8252138" cy="477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202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Britannic Bold" pitchFamily="34" charset="0"/>
              </a:rPr>
              <a:t>List, with your partner, (10) public goods and services we have in Virginia Beach through the efforts of the government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4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Providing Services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government provides many services </a:t>
            </a:r>
          </a:p>
          <a:p>
            <a:r>
              <a:rPr lang="en-US" dirty="0"/>
              <a:t>It provides for basic needs for those who need it</a:t>
            </a:r>
          </a:p>
          <a:p>
            <a:r>
              <a:rPr lang="en-US" dirty="0"/>
              <a:t>It provides services that its people want as well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284809" cy="379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0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government service is being  provided here?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13" descr="http://www.dalat.org/Campus/images/High%20School%20Classroo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6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6" descr="http://www.foxnews.com/photo_essay/photoessay_565_images/082905_katrin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52400"/>
            <a:ext cx="4918075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80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 noGrp="1"/>
          </p:cNvSpPr>
          <p:nvPr>
            <p:ph type="title"/>
          </p:nvPr>
        </p:nvSpPr>
        <p:spPr>
          <a:xfrm>
            <a:off x="533400" y="-13855"/>
            <a:ext cx="82296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latin typeface="Britannic Bold" pitchFamily="34" charset="0"/>
              </a:rPr>
              <a:t>So, do we really need to have a government?</a:t>
            </a:r>
            <a:endParaRPr lang="en-US" sz="10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2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14" descr="http://www.foxnews.com/photo_essay/photoessay_577_images/chopper_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00" y="228600"/>
            <a:ext cx="49784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1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See any government services?</a:t>
            </a:r>
          </a:p>
        </p:txBody>
      </p:sp>
      <p:pic>
        <p:nvPicPr>
          <p:cNvPr id="6" name="Picture 7" descr="http://www.ranchomurieta.com/graphics/postal1116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http://users.ox.ac.uk/~shug1356/libra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12149"/>
            <a:ext cx="3200400" cy="239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http://www.averi.net/images/Laguardi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39624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http://shannongraphics.com/samples/images/5000/5146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4" r="10770" b="25716"/>
          <a:stretch>
            <a:fillRect/>
          </a:stretch>
        </p:blipFill>
        <p:spPr bwMode="auto">
          <a:xfrm>
            <a:off x="4876800" y="4016375"/>
            <a:ext cx="38862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63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 city of 500,000 people with no fresh water?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0964" name="Picture 4" descr="gastonmap"/>
          <p:cNvPicPr>
            <a:picLocks noChangeAspect="1" noChangeArrowheads="1"/>
          </p:cNvPicPr>
          <p:nvPr/>
        </p:nvPicPr>
        <p:blipFill>
          <a:blip r:embed="rId2" cstate="print"/>
          <a:srcRect r="3572"/>
          <a:stretch>
            <a:fillRect/>
          </a:stretch>
        </p:blipFill>
        <p:spPr bwMode="auto">
          <a:xfrm>
            <a:off x="228600" y="2435524"/>
            <a:ext cx="8763000" cy="2792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35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government makes a wide variety of laws</a:t>
            </a:r>
          </a:p>
          <a:p>
            <a:endParaRPr lang="en-US" dirty="0"/>
          </a:p>
          <a:p>
            <a:r>
              <a:rPr lang="en-US" dirty="0"/>
              <a:t>Most are designed to help society run more efficiently or safely</a:t>
            </a:r>
          </a:p>
          <a:p>
            <a:endParaRPr lang="en-US" dirty="0"/>
          </a:p>
        </p:txBody>
      </p:sp>
      <p:pic>
        <p:nvPicPr>
          <p:cNvPr id="5" name="Picture 10" descr="speedlimit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26" y="1600200"/>
            <a:ext cx="355814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574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laws are being obeyed?</a:t>
            </a:r>
          </a:p>
        </p:txBody>
      </p:sp>
      <p:pic>
        <p:nvPicPr>
          <p:cNvPr id="6" name="Content Placeholder 5" descr="we_id_under_age_2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08" y="1405730"/>
            <a:ext cx="6456892" cy="484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701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Many laws are designed to protect our property as well as ourselves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348" y="1600200"/>
            <a:ext cx="543330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646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are laws protecting you?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6" y="1600200"/>
            <a:ext cx="723337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597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else do laws protect you?</a:t>
            </a:r>
          </a:p>
        </p:txBody>
      </p:sp>
      <p:pic>
        <p:nvPicPr>
          <p:cNvPr id="7" name="Picture 7" descr="child_labor_sml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" y="2904330"/>
            <a:ext cx="4103085" cy="242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25" y="1600200"/>
            <a:ext cx="32687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3004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has the government affected you so far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Name a way it has kept order for you today </a:t>
            </a:r>
            <a:r>
              <a:rPr lang="en-US" b="1" dirty="0"/>
              <a:t>(list at least </a:t>
            </a:r>
            <a:r>
              <a:rPr lang="en-US" b="1" u="sng" dirty="0"/>
              <a:t>2</a:t>
            </a:r>
            <a:r>
              <a:rPr lang="en-US" b="1" dirty="0"/>
              <a:t>)</a:t>
            </a:r>
          </a:p>
          <a:p>
            <a:pPr>
              <a:buNone/>
            </a:pPr>
            <a:endParaRPr lang="en-US" b="1" dirty="0"/>
          </a:p>
          <a:p>
            <a:r>
              <a:rPr lang="en-US" dirty="0"/>
              <a:t>Name some government services you’ve received today </a:t>
            </a:r>
            <a:r>
              <a:rPr lang="en-US" b="1" dirty="0"/>
              <a:t>(list at least </a:t>
            </a:r>
            <a:r>
              <a:rPr lang="en-US" b="1" u="sng" dirty="0"/>
              <a:t>5</a:t>
            </a:r>
            <a:r>
              <a:rPr lang="en-US" b="1" dirty="0"/>
              <a:t>)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Name some laws </a:t>
            </a:r>
          </a:p>
          <a:p>
            <a:pPr>
              <a:buNone/>
            </a:pPr>
            <a:r>
              <a:rPr lang="en-US" dirty="0"/>
              <a:t>    you’ve obeyed (or broken) so far today </a:t>
            </a:r>
            <a:r>
              <a:rPr lang="en-US" b="1" dirty="0"/>
              <a:t>(list at least </a:t>
            </a:r>
            <a:r>
              <a:rPr lang="en-US" b="1" u="sng" dirty="0"/>
              <a:t>3</a:t>
            </a:r>
            <a:r>
              <a:rPr lang="en-US" b="1" dirty="0"/>
              <a:t>)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848" y="1600200"/>
            <a:ext cx="360130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719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rlcharters.ca/school%20bus%20front%20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365760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media.collegepublisher.com/media/paper344/stills/0xk74ms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228600"/>
            <a:ext cx="2570162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student.vwc.edu/~chronicle/5_2_03/PoliceStory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05200"/>
            <a:ext cx="41148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www.cardmagnets.com/FireTrucks2/1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99"/>
          <a:stretch>
            <a:fillRect/>
          </a:stretch>
        </p:blipFill>
        <p:spPr bwMode="auto">
          <a:xfrm>
            <a:off x="4800600" y="4343400"/>
            <a:ext cx="3921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114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smtClean="0">
                <a:latin typeface="Britannic Bold" pitchFamily="34" charset="0"/>
              </a:rPr>
              <a:t>How would life be different if we did not have a government?</a:t>
            </a:r>
            <a:endParaRPr lang="en-US" sz="8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7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rlv.zcache.com.au/churchill_regulations_quote_posters-r4f6520ab9c654083acfda1f23b50589a_vhbx_400.jpg%3Fbg%3D0xffff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" t="15455" r="5273" b="16182"/>
          <a:stretch/>
        </p:blipFill>
        <p:spPr bwMode="auto">
          <a:xfrm>
            <a:off x="4606023" y="2286000"/>
            <a:ext cx="4459615" cy="342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05000"/>
            <a:ext cx="44958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 smtClean="0"/>
              <a:t>Laissez Faire</a:t>
            </a:r>
            <a:r>
              <a:rPr lang="en-US" sz="2400" b="1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System where the </a:t>
            </a:r>
            <a:r>
              <a:rPr lang="en-US" sz="2400" b="1" dirty="0" smtClean="0"/>
              <a:t>government’s power is very limited and individual freedom has few limits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Government’s role is to protect private property, maintain order and provide national defense only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Individuals and Businesses are free from government regulation in most matters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</p:txBody>
      </p:sp>
      <p:pic>
        <p:nvPicPr>
          <p:cNvPr id="2052" name="Picture 4" descr="http://rlv.zcache.com/donttreadonme_give_me_liberty_or_give_me_death_bumper_sticker-p128210344706341646en8ys_4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37455" r="5091" b="37818"/>
          <a:stretch/>
        </p:blipFill>
        <p:spPr bwMode="auto">
          <a:xfrm>
            <a:off x="1371599" y="76200"/>
            <a:ext cx="6468849" cy="175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0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4038600"/>
            <a:ext cx="4038600" cy="22098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200" dirty="0" smtClean="0">
                <a:latin typeface="Britannic Bold" pitchFamily="34" charset="0"/>
              </a:rPr>
              <a:t>Name (2) positive effects there would be if you lived in a Socialist country.</a:t>
            </a:r>
          </a:p>
          <a:p>
            <a:pPr marL="0" indent="0" algn="ctr">
              <a:buNone/>
            </a:pPr>
            <a:r>
              <a:rPr lang="en-US" sz="3200" dirty="0" smtClean="0">
                <a:latin typeface="Britannic Bold" pitchFamily="34" charset="0"/>
              </a:rPr>
              <a:t>AND</a:t>
            </a:r>
            <a:endParaRPr lang="en-US" sz="3200" dirty="0">
              <a:latin typeface="Britannic Bold" pitchFamily="34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Britannic Bold" pitchFamily="34" charset="0"/>
              </a:rPr>
              <a:t>Name (2) negative consequences there would be if you lived in a Socialist country.</a:t>
            </a:r>
            <a:endParaRPr lang="en-US" sz="3200" dirty="0">
              <a:latin typeface="Britannic Bold" pitchFamily="34" charset="0"/>
            </a:endParaRPr>
          </a:p>
        </p:txBody>
      </p:sp>
      <p:pic>
        <p:nvPicPr>
          <p:cNvPr id="7170" name="Picture 2" descr="http://michaelcook.files.wordpress.com/2010/07/socialism_explain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533900" cy="304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Security vs. Freedom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4983163"/>
          </a:xfrm>
        </p:spPr>
        <p:txBody>
          <a:bodyPr>
            <a:noAutofit/>
          </a:bodyPr>
          <a:lstStyle/>
          <a:p>
            <a:r>
              <a:rPr lang="en-US" sz="2300" dirty="0" smtClean="0"/>
              <a:t>Government can, and in some countries does, provide for all the basic needs of its citizens</a:t>
            </a:r>
          </a:p>
          <a:p>
            <a:pPr marL="0" indent="0">
              <a:buNone/>
            </a:pPr>
            <a:r>
              <a:rPr lang="en-US" sz="2300" b="1" u="sng" dirty="0" smtClean="0"/>
              <a:t>Socialism</a:t>
            </a:r>
            <a:r>
              <a:rPr lang="en-US" sz="2300" b="1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b="1" dirty="0" smtClean="0"/>
              <a:t>government provides </a:t>
            </a:r>
            <a:r>
              <a:rPr lang="en-US" sz="2300" b="1" i="1" dirty="0" smtClean="0"/>
              <a:t>“cradle to the grave”</a:t>
            </a:r>
            <a:r>
              <a:rPr lang="en-US" sz="2300" b="1" dirty="0" smtClean="0"/>
              <a:t> services for citizens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dirty="0" smtClean="0"/>
              <a:t>Education (including college), healthcare, housing, food, and public transportation are paid for (at various levels) by the government for the benefit of citizens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b="1" dirty="0" smtClean="0"/>
              <a:t>Commonly used by most European nations</a:t>
            </a:r>
          </a:p>
          <a:p>
            <a:pPr marL="0" indent="0">
              <a:buNone/>
            </a:pPr>
            <a:endParaRPr lang="en-US" sz="2300" b="1" dirty="0" smtClean="0"/>
          </a:p>
          <a:p>
            <a:pPr marL="514350" indent="-514350">
              <a:buFont typeface="+mj-lt"/>
              <a:buAutoNum type="arabicPeriod"/>
            </a:pPr>
            <a:endParaRPr lang="en-US" sz="2300" b="1" dirty="0" smtClean="0"/>
          </a:p>
          <a:p>
            <a:pPr marL="514350" indent="-514350">
              <a:buFont typeface="+mj-lt"/>
              <a:buAutoNum type="arabicPeriod"/>
            </a:pPr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307293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Group verses Individual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562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u="sng" dirty="0" smtClean="0"/>
              <a:t>Totalitarianism</a:t>
            </a:r>
            <a:r>
              <a:rPr lang="en-US" sz="2400" b="1" dirty="0" smtClean="0"/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system where the government has absolute control over all aspects of the lives of the citizens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 “dictator” or “King” must be obeyed, or else face violent punishment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Citizens treated like children, while the government fills the role of the parent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Individual freedom seen as counter-productive to the greater good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Can be Absolute Monarchies, Communism or Fascist-based systems</a:t>
            </a:r>
            <a:endParaRPr lang="en-US" sz="2400" b="1" u="sng" dirty="0"/>
          </a:p>
        </p:txBody>
      </p:sp>
      <p:pic>
        <p:nvPicPr>
          <p:cNvPr id="1026" name="Picture 2" descr="http://ourtowntustin.files.wordpress.com/2012/02/bigbroth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43000"/>
            <a:ext cx="3733801" cy="548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10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800" dirty="0" smtClean="0">
                <a:latin typeface="Britannic Bold" pitchFamily="34" charset="0"/>
              </a:rPr>
              <a:t>If you had to live in a country with either a </a:t>
            </a:r>
            <a:r>
              <a:rPr lang="en-US" sz="4800" i="1" dirty="0" smtClean="0">
                <a:latin typeface="Britannic Bold" pitchFamily="34" charset="0"/>
              </a:rPr>
              <a:t>Socialist, Totalitarian, </a:t>
            </a:r>
            <a:r>
              <a:rPr lang="en-US" sz="4800" dirty="0" smtClean="0">
                <a:latin typeface="Britannic Bold" pitchFamily="34" charset="0"/>
              </a:rPr>
              <a:t>or </a:t>
            </a:r>
            <a:r>
              <a:rPr lang="en-US" sz="4800" i="1" dirty="0" smtClean="0">
                <a:latin typeface="Britannic Bold" pitchFamily="34" charset="0"/>
              </a:rPr>
              <a:t>Laissez-Faire</a:t>
            </a:r>
            <a:r>
              <a:rPr lang="en-US" sz="4800" dirty="0" smtClean="0">
                <a:latin typeface="Britannic Bold" pitchFamily="34" charset="0"/>
              </a:rPr>
              <a:t> government, which would you choose?</a:t>
            </a:r>
          </a:p>
          <a:p>
            <a:pPr marL="914400" indent="-914400">
              <a:buAutoNum type="arabicPeriod"/>
            </a:pPr>
            <a:r>
              <a:rPr lang="en-US" sz="4800" dirty="0" smtClean="0">
                <a:latin typeface="Britannic Bold" pitchFamily="34" charset="0"/>
              </a:rPr>
              <a:t>Describe what would be best about living under that system</a:t>
            </a:r>
          </a:p>
          <a:p>
            <a:pPr marL="914400" indent="-914400">
              <a:buAutoNum type="arabicPeriod"/>
            </a:pPr>
            <a:r>
              <a:rPr lang="en-US" sz="4800" dirty="0" smtClean="0">
                <a:latin typeface="Britannic Bold" pitchFamily="34" charset="0"/>
              </a:rPr>
              <a:t>Describe what you think the most important problems would be under that system</a:t>
            </a:r>
            <a:endParaRPr lang="en-US" sz="4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t0.gstatic.com/images?q=tbn:ANd9GcTvh6KsUIhYpigHiszEcrirsNDF7HA5LFL2wbGmh5eragMn7DNc7Q&amp;t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30" y="1236661"/>
            <a:ext cx="4272241" cy="52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7"/>
            <a:ext cx="8229600" cy="907473"/>
          </a:xfrm>
        </p:spPr>
        <p:txBody>
          <a:bodyPr/>
          <a:lstStyle/>
          <a:p>
            <a:r>
              <a:rPr lang="en-US" b="1" dirty="0" smtClean="0"/>
              <a:t>American Government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143000"/>
            <a:ext cx="4495800" cy="5486400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u="sng" dirty="0" smtClean="0"/>
              <a:t>Popular Sovereignty</a:t>
            </a:r>
            <a:r>
              <a:rPr lang="en-US" sz="2400" b="1" dirty="0" smtClean="0"/>
              <a:t>: people hold the right to choose their own form of government</a:t>
            </a:r>
            <a:endParaRPr lang="en-US" sz="2400" b="1" u="sng" dirty="0" smtClean="0"/>
          </a:p>
          <a:p>
            <a:r>
              <a:rPr lang="en-US" sz="2400" b="1" u="sng" dirty="0" smtClean="0"/>
              <a:t>Representative </a:t>
            </a:r>
            <a:r>
              <a:rPr lang="en-US" sz="2400" b="1" u="sng" dirty="0"/>
              <a:t>Government</a:t>
            </a:r>
            <a:r>
              <a:rPr lang="en-US" sz="2400" b="1" dirty="0"/>
              <a:t>: people running the government are citizens </a:t>
            </a:r>
            <a:r>
              <a:rPr lang="en-US" sz="2400" b="1" dirty="0" smtClean="0"/>
              <a:t>themselves</a:t>
            </a:r>
            <a:endParaRPr lang="en-US" sz="2400" b="1" u="sng" dirty="0" smtClean="0"/>
          </a:p>
          <a:p>
            <a:r>
              <a:rPr lang="en-US" sz="2400" b="1" u="sng" dirty="0" smtClean="0"/>
              <a:t>Consent of the governed</a:t>
            </a:r>
            <a:r>
              <a:rPr lang="en-US" sz="2400" b="1" dirty="0" smtClean="0"/>
              <a:t>: the people choose who is in the government and what it is empowered to do</a:t>
            </a:r>
            <a:endParaRPr lang="en-US" sz="2400" b="1" u="sng" dirty="0" smtClean="0"/>
          </a:p>
          <a:p>
            <a:r>
              <a:rPr lang="en-US" sz="2400" b="1" u="sng" dirty="0" smtClean="0"/>
              <a:t>Majority rule</a:t>
            </a:r>
            <a:r>
              <a:rPr lang="en-US" sz="2400" b="1" dirty="0" smtClean="0"/>
              <a:t>: is limited only by the rights of the minority</a:t>
            </a:r>
          </a:p>
          <a:p>
            <a:r>
              <a:rPr lang="en-US" sz="2400" b="1" u="sng" dirty="0" smtClean="0"/>
              <a:t>Limited Government</a:t>
            </a:r>
            <a:r>
              <a:rPr lang="en-US" sz="2400" b="1" dirty="0" smtClean="0"/>
              <a:t>: government is forbidden from exceeding the consent of the governed</a:t>
            </a:r>
            <a:endParaRPr lang="en-US" sz="2400" b="1" u="sng" dirty="0" smtClean="0"/>
          </a:p>
          <a:p>
            <a:r>
              <a:rPr lang="en-US" sz="2400" b="1" u="sng" dirty="0" smtClean="0"/>
              <a:t>Rule of Law</a:t>
            </a:r>
            <a:r>
              <a:rPr lang="en-US" sz="2400" b="1" dirty="0" smtClean="0"/>
              <a:t>: no person is above the law, not even </a:t>
            </a:r>
            <a:r>
              <a:rPr lang="en-US" sz="2400" b="1" smtClean="0"/>
              <a:t>those who make the law</a:t>
            </a:r>
            <a:endParaRPr lang="en-US" sz="2400" b="1" dirty="0" smtClean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384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994956"/>
            <a:ext cx="4267201" cy="4558244"/>
          </a:xfrm>
        </p:spPr>
        <p:txBody>
          <a:bodyPr>
            <a:normAutofit fontScale="92500"/>
          </a:bodyPr>
          <a:lstStyle/>
          <a:p>
            <a:r>
              <a:rPr lang="en-US" b="1" u="sng" dirty="0" smtClean="0"/>
              <a:t>Anarchy</a:t>
            </a:r>
            <a:r>
              <a:rPr lang="en-US" b="1" dirty="0" smtClean="0"/>
              <a:t>: the absence of any government authority; absolute freedom</a:t>
            </a:r>
          </a:p>
          <a:p>
            <a:r>
              <a:rPr lang="en-US" dirty="0" smtClean="0"/>
              <a:t>Everything would be free for the taking</a:t>
            </a:r>
          </a:p>
          <a:p>
            <a:r>
              <a:rPr lang="en-US" dirty="0" smtClean="0"/>
              <a:t>Not so great for property owners</a:t>
            </a:r>
          </a:p>
          <a:p>
            <a:r>
              <a:rPr lang="en-US" dirty="0" smtClean="0"/>
              <a:t>Even if entered with good intentions, vital institutions would not function</a:t>
            </a:r>
          </a:p>
        </p:txBody>
      </p:sp>
      <p:pic>
        <p:nvPicPr>
          <p:cNvPr id="3074" name="Picture 2" descr="http://t3.gstatic.com/images?q=tbn:ANd9GcRtnHoFNQ7bxMX-rBXx1LSQPgc48xC8TUjQ2dfcTIFAem27d-wyQQ&amp;t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8" b="35151"/>
          <a:stretch/>
        </p:blipFill>
        <p:spPr bwMode="auto">
          <a:xfrm>
            <a:off x="1219200" y="159327"/>
            <a:ext cx="6545237" cy="170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loot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21" y="2056416"/>
            <a:ext cx="3030779" cy="442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3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It’s just good common sense!</a:t>
            </a:r>
            <a:endParaRPr lang="el-GR"/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1600200"/>
            <a:ext cx="4724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>
                <a:latin typeface="Berlin Sans FB Demi" pitchFamily="34" charset="0"/>
              </a:rPr>
              <a:t>“…For were the impulses of conscience clear, uniform and irresistibly observed, man would need no other lawgiver;</a:t>
            </a:r>
          </a:p>
          <a:p>
            <a:pPr>
              <a:buFontTx/>
              <a:buNone/>
            </a:pPr>
            <a:r>
              <a:rPr lang="en-US" sz="2400" dirty="0">
                <a:latin typeface="Berlin Sans FB Demi" pitchFamily="34" charset="0"/>
              </a:rPr>
              <a:t>    but that not being the case, he finds it necessary to surrender up a part of his property to furnish means for the protection of the rest…”</a:t>
            </a:r>
          </a:p>
          <a:p>
            <a:pPr>
              <a:buFontTx/>
              <a:buNone/>
            </a:pPr>
            <a:r>
              <a:rPr lang="en-US" sz="2400" dirty="0"/>
              <a:t>    </a:t>
            </a:r>
            <a:r>
              <a:rPr lang="en-US" sz="2000" dirty="0"/>
              <a:t>- Thomas Paine, from </a:t>
            </a:r>
            <a:r>
              <a:rPr lang="en-US" sz="2000" i="1" dirty="0"/>
              <a:t>Common Sense </a:t>
            </a:r>
            <a:r>
              <a:rPr lang="en-US" sz="2000" dirty="0"/>
              <a:t>(1776)</a:t>
            </a:r>
            <a:endParaRPr lang="el-GR" sz="2400" dirty="0"/>
          </a:p>
        </p:txBody>
      </p:sp>
      <p:pic>
        <p:nvPicPr>
          <p:cNvPr id="97288" name="Picture 8" descr="pa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3979863" cy="518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409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octorbulldog.files.wordpress.com/2010/08/government-wast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6" r="11704"/>
          <a:stretch/>
        </p:blipFill>
        <p:spPr bwMode="auto">
          <a:xfrm>
            <a:off x="4654998" y="1066800"/>
            <a:ext cx="434352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304800"/>
            <a:ext cx="4343400" cy="6324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When people think they don’t need a government, they’re not thinking about all the details.</a:t>
            </a:r>
          </a:p>
          <a:p>
            <a:r>
              <a:rPr lang="en-US" dirty="0" smtClean="0"/>
              <a:t>People need government for some things, although this doesn’t mean everything the government does is needed</a:t>
            </a:r>
          </a:p>
          <a:p>
            <a:r>
              <a:rPr lang="en-US" dirty="0" smtClean="0"/>
              <a:t>Anti-government feelings have their roots in those instances when the government oversteps its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8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-6927"/>
            <a:ext cx="8229600" cy="1143000"/>
          </a:xfrm>
        </p:spPr>
        <p:txBody>
          <a:bodyPr/>
          <a:lstStyle/>
          <a:p>
            <a:r>
              <a:rPr lang="en-US" dirty="0" smtClean="0"/>
              <a:t>The government at work…</a:t>
            </a:r>
            <a:endParaRPr lang="en-US" dirty="0"/>
          </a:p>
        </p:txBody>
      </p:sp>
      <p:pic>
        <p:nvPicPr>
          <p:cNvPr id="6" name="Picture 10" descr="stop-sig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219200"/>
            <a:ext cx="8740788" cy="521176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12677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300" y="27709"/>
            <a:ext cx="8229600" cy="1143000"/>
          </a:xfrm>
        </p:spPr>
        <p:txBody>
          <a:bodyPr/>
          <a:lstStyle/>
          <a:p>
            <a:r>
              <a:rPr lang="en-US" dirty="0" smtClean="0"/>
              <a:t>The government at work…</a:t>
            </a:r>
            <a:endParaRPr lang="en-US" dirty="0"/>
          </a:p>
        </p:txBody>
      </p:sp>
      <p:pic>
        <p:nvPicPr>
          <p:cNvPr id="6" name="Picture 7" descr="pom0202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43000"/>
            <a:ext cx="7696200" cy="5494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06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Britannic Bold" pitchFamily="34" charset="0"/>
              </a:rPr>
              <a:t>What SHOULD a government be able to do?  Decide, with your partner, on (3) categories that cover the essentials</a:t>
            </a:r>
            <a:endParaRPr lang="en-US" sz="72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23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4879</TotalTime>
  <Words>846</Words>
  <Application>Microsoft Office PowerPoint</Application>
  <PresentationFormat>On-screen Show (4:3)</PresentationFormat>
  <Paragraphs>82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Office Theme</vt:lpstr>
      <vt:lpstr>1_Office Theme</vt:lpstr>
      <vt:lpstr>2_Office Theme</vt:lpstr>
      <vt:lpstr>Government?</vt:lpstr>
      <vt:lpstr>So, do we really need to have a government?</vt:lpstr>
      <vt:lpstr>How would life be different if we did not have a government?</vt:lpstr>
      <vt:lpstr>PowerPoint Presentation</vt:lpstr>
      <vt:lpstr>It’s just good common sense!</vt:lpstr>
      <vt:lpstr>PowerPoint Presentation</vt:lpstr>
      <vt:lpstr>The government at work…</vt:lpstr>
      <vt:lpstr>The government at work…</vt:lpstr>
      <vt:lpstr>What SHOULD a government be able to do?  Decide, with your partner, on (3) categories that cover the essentials</vt:lpstr>
      <vt:lpstr>The proper role of government</vt:lpstr>
      <vt:lpstr>Keeping Order</vt:lpstr>
      <vt:lpstr>How is the government keeping order here?</vt:lpstr>
      <vt:lpstr>PowerPoint Presentation</vt:lpstr>
      <vt:lpstr>PowerPoint Presentation</vt:lpstr>
      <vt:lpstr>Keeping Order?</vt:lpstr>
      <vt:lpstr>List, with your partner, (10) public goods and services we have in Virginia Beach through the efforts of the government</vt:lpstr>
      <vt:lpstr>Providing Services</vt:lpstr>
      <vt:lpstr>What government service is being  provided here?</vt:lpstr>
      <vt:lpstr>PowerPoint Presentation</vt:lpstr>
      <vt:lpstr>PowerPoint Presentation</vt:lpstr>
      <vt:lpstr>See any government services?</vt:lpstr>
      <vt:lpstr>A city of 500,000 people with no fresh water?</vt:lpstr>
      <vt:lpstr>Making Laws</vt:lpstr>
      <vt:lpstr>Which laws are being obeyed?</vt:lpstr>
      <vt:lpstr>Many laws are designed to protect our property as well as ourselves</vt:lpstr>
      <vt:lpstr>How are laws protecting you?</vt:lpstr>
      <vt:lpstr>How else do laws protect you?</vt:lpstr>
      <vt:lpstr>How has the government affected you so far today?</vt:lpstr>
      <vt:lpstr>PowerPoint Presentation</vt:lpstr>
      <vt:lpstr>PowerPoint Presentation</vt:lpstr>
      <vt:lpstr>Security vs. Freedom</vt:lpstr>
      <vt:lpstr>Group verses Individual</vt:lpstr>
      <vt:lpstr>PowerPoint Presentation</vt:lpstr>
      <vt:lpstr>American Government</vt:lpstr>
    </vt:vector>
  </TitlesOfParts>
  <Company>Virginia Beach City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Government?</dc:title>
  <dc:creator>SAGAMI</dc:creator>
  <cp:lastModifiedBy>Phillip C. McGinnis</cp:lastModifiedBy>
  <cp:revision>55</cp:revision>
  <dcterms:created xsi:type="dcterms:W3CDTF">2012-08-30T13:38:32Z</dcterms:created>
  <dcterms:modified xsi:type="dcterms:W3CDTF">2012-09-24T13:28:41Z</dcterms:modified>
</cp:coreProperties>
</file>